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7" r:id="rId3"/>
    <p:sldId id="258"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92" autoAdjust="0"/>
  </p:normalViewPr>
  <p:slideViewPr>
    <p:cSldViewPr snapToGrid="0">
      <p:cViewPr>
        <p:scale>
          <a:sx n="75" d="100"/>
          <a:sy n="75" d="100"/>
        </p:scale>
        <p:origin x="324" y="-18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0B54-39B4-2BE1-480D-8F20543EA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0D9217-C4DF-5C99-418F-561FC97130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9806AB-D936-DCAC-9959-91638B04F250}"/>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AC2388EE-DADC-6678-3386-74D425244F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1AFCA6-F89C-B3BE-7422-7E51C7F30A98}"/>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302559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8830-6737-778D-23DD-F0D8CDD83A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91F4BE-5591-AAEB-DDE9-D7383AD5E0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63F23E-EDF6-297C-C10B-3B2C9A0D0341}"/>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39F45B71-5CCD-A25D-07F2-62980ECFB4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1A73A-58B1-F75B-47E7-0A41B36C815D}"/>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112275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51DE8C-0C80-FDBD-2A47-96C2F6BDD6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5B3D2-ABFB-8893-BAD2-C23796BD01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E4D576-619E-8CAE-ABAE-0C55FBB13EC9}"/>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351F9519-35F5-2A4C-6C74-A33CCF4514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BE3445-324B-D6D6-29BE-328E8743BE48}"/>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4253916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AD9C-4E79-A872-1EBE-7FA97D6AD2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41D009-9270-5C9F-6043-11EF948D3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CCC4E2-F2CC-D2D7-89DE-C4CA230E7B32}"/>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8FA8C58A-E597-B1BF-01F0-18DC373BB3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03EAE7-1218-C5E5-F03D-64EAF0296500}"/>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3432775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2F83-E47D-BE56-7917-051091F517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49857A-A514-31E3-A000-238E54D50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8A05B4-9AA3-E7B8-5DAC-BCB8B78D48F2}"/>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2A67ADCC-7491-4353-A987-A2E02CC199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389FBA-7D1E-958B-DA77-D193E306C842}"/>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3117099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862F-AC02-663A-2960-E18558657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F0B205-4A34-C75F-D03B-349345197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787DD9-CD5A-265B-58BF-C943CD30F2B4}"/>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8F1CA77D-2407-812C-5485-02C5437A6B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3057B-46C3-93E9-C79B-DA09440456BD}"/>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3770439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A05F-F7C1-65AD-D7BE-5D49D28A54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CF2D0-96C9-8445-308E-0366A856D2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F18D87-2F90-F14C-B4AC-2D9E5CE8B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911EA-1411-8695-72DC-DB5FCC61B8E6}"/>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6" name="Footer Placeholder 5">
            <a:extLst>
              <a:ext uri="{FF2B5EF4-FFF2-40B4-BE49-F238E27FC236}">
                <a16:creationId xmlns:a16="http://schemas.microsoft.com/office/drawing/2014/main" id="{6085649E-AB48-EE71-C476-5EB9EC2BF1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3F2BF-F187-6DEF-B4D2-D6630BA4A925}"/>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1162862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4CAA-F46C-CB16-4F18-F3F9C4BAA4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383ADB-0ADF-A0F9-D546-9219AA251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B7A023-AC45-FF66-F5AF-A3F387279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84D979-2682-025F-ABCA-B7C16EFF8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3AD02E-E007-967C-4D03-9441752969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12E35F-A19B-830E-BFEC-FABEC9C30F6D}"/>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8" name="Footer Placeholder 7">
            <a:extLst>
              <a:ext uri="{FF2B5EF4-FFF2-40B4-BE49-F238E27FC236}">
                <a16:creationId xmlns:a16="http://schemas.microsoft.com/office/drawing/2014/main" id="{B0C839DC-98B8-70B3-F026-AB362062488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FCAA20-131B-B612-624A-073139EC592C}"/>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57253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8B6B-E184-DA41-4CB1-89C8FE4909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D04F31-8EF5-4ABD-E8DF-0EED78506035}"/>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4" name="Footer Placeholder 3">
            <a:extLst>
              <a:ext uri="{FF2B5EF4-FFF2-40B4-BE49-F238E27FC236}">
                <a16:creationId xmlns:a16="http://schemas.microsoft.com/office/drawing/2014/main" id="{C16C2E31-BA13-CF53-3B33-0380269066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F14537-D325-43FB-33B9-F22BD1EAC0FB}"/>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2533972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E27C6-61C8-7249-0A25-0BDD74098C3F}"/>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3" name="Footer Placeholder 2">
            <a:extLst>
              <a:ext uri="{FF2B5EF4-FFF2-40B4-BE49-F238E27FC236}">
                <a16:creationId xmlns:a16="http://schemas.microsoft.com/office/drawing/2014/main" id="{426D186D-DF9C-8665-3892-D68EE998B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91B3AA-57EE-7B78-4122-243A0D6133E2}"/>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1123349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00CFE-4851-4B41-A7ED-2887F4E82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16DFF0-F73D-804B-8575-93BCC5F34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AE8E3A-D0AA-AD04-F8B9-DA8ED121E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71B73-A660-FB8F-31C7-02D437D28DE7}"/>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6" name="Footer Placeholder 5">
            <a:extLst>
              <a:ext uri="{FF2B5EF4-FFF2-40B4-BE49-F238E27FC236}">
                <a16:creationId xmlns:a16="http://schemas.microsoft.com/office/drawing/2014/main" id="{4BCA9EF5-0EDD-4B21-595A-C58AB221D8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BA468F-7B1F-34A9-14DF-39DBAA6E29C6}"/>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117499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20F80-2991-29D3-86C8-303C4062CB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A59988-F81E-02C8-9489-070AA23DE2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437835-E097-B3D8-93F5-783C111A8278}"/>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18848583-4A41-D9E2-46A2-42754F9C7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EB2434-AB95-CF7B-2A13-7E21F1C0774D}"/>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652728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E229-7570-9D1A-EDA2-51B4617B3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A3E2FF-696E-C914-E956-6241140142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DA3A1B-82A7-EFF5-14FA-9B8F55BF9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D3E79-38D5-9B46-3ADD-BAC2B1A9A2AF}"/>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6" name="Footer Placeholder 5">
            <a:extLst>
              <a:ext uri="{FF2B5EF4-FFF2-40B4-BE49-F238E27FC236}">
                <a16:creationId xmlns:a16="http://schemas.microsoft.com/office/drawing/2014/main" id="{5D4E6CC2-8B89-D54C-027A-CDB86FC8E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F35B74-0E9D-533D-BB49-86F9A4984B10}"/>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3501612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665D-621B-4F6E-4E42-76F9F450F8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7E24E1-1DBE-6D05-BCE2-AD8CAC720E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82ED94-0E93-D0B3-EEFA-7FEC6FA27FBD}"/>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6273DC4C-71E6-EE85-E17B-D2B0BAF694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C11E4C-045D-C889-8EA2-CC1F714AC6A3}"/>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3238879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8178D1-B143-7B29-F08E-1F79AE5C65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BE4DE4-AAA2-50FD-B323-94962D38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12B6EA-53B8-E8D6-2B7F-73F99B420B2A}"/>
              </a:ext>
            </a:extLst>
          </p:cNvPr>
          <p:cNvSpPr>
            <a:spLocks noGrp="1"/>
          </p:cNvSpPr>
          <p:nvPr>
            <p:ph type="dt" sz="half" idx="10"/>
          </p:nvPr>
        </p:nvSpPr>
        <p:spPr/>
        <p:txBody>
          <a:body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534E9462-2408-94AF-21B6-017447E5D6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0A95AB-F7F7-165C-A9FA-826279AD0275}"/>
              </a:ext>
            </a:extLst>
          </p:cNvPr>
          <p:cNvSpPr>
            <a:spLocks noGrp="1"/>
          </p:cNvSpPr>
          <p:nvPr>
            <p:ph type="sldNum" sz="quarter" idx="12"/>
          </p:nvPr>
        </p:nvSpPr>
        <p:spPr/>
        <p:txBody>
          <a:bodyPr/>
          <a:lstStyle/>
          <a:p>
            <a:fld id="{9203EC60-5243-465E-89DE-BC21AD0FB2F7}" type="slidenum">
              <a:rPr lang="en-IN" smtClean="0"/>
              <a:t>‹#›</a:t>
            </a:fld>
            <a:endParaRPr lang="en-IN"/>
          </a:p>
        </p:txBody>
      </p:sp>
    </p:spTree>
    <p:extLst>
      <p:ext uri="{BB962C8B-B14F-4D97-AF65-F5344CB8AC3E}">
        <p14:creationId xmlns:p14="http://schemas.microsoft.com/office/powerpoint/2010/main" val="292246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B9C8-4CFD-7BEC-31B0-F72B7BA45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6FA3AB-BE72-02D9-2775-FBB4B8D0E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73B0B-E3F0-3C52-838D-A1691447B001}"/>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4E922E06-32EB-A75B-EAFA-4C144B0237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7DB59-6C37-CA2F-8E42-BE0AA643C052}"/>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2886134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E2C7-49D3-2401-09F3-CFE463884F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DAE600-83F1-2927-2B6C-E769E282BD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CD26CC-AF75-189B-702E-DD6DB7CEE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E61246-14C0-7DA6-2FBA-D1933BA8C621}"/>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6" name="Footer Placeholder 5">
            <a:extLst>
              <a:ext uri="{FF2B5EF4-FFF2-40B4-BE49-F238E27FC236}">
                <a16:creationId xmlns:a16="http://schemas.microsoft.com/office/drawing/2014/main" id="{445E113F-878A-1E1C-611F-C9AB1E75DB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73E270-0841-1F0B-E6D9-B8D52111DA39}"/>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187219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0F21-CC08-4081-A8D9-121043DF18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A72CF1-B7AA-7778-46AD-34D218D2C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4802F7-18D0-705E-C708-75F5AAA328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5CD42F-1865-DBBE-CE0E-9B03EFADBE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A3CF09-4A38-5010-415F-3DFCA65EEA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E7AA86-2444-0499-77FB-880B346E0178}"/>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8" name="Footer Placeholder 7">
            <a:extLst>
              <a:ext uri="{FF2B5EF4-FFF2-40B4-BE49-F238E27FC236}">
                <a16:creationId xmlns:a16="http://schemas.microsoft.com/office/drawing/2014/main" id="{B44CB136-6B3F-9CE4-AD3A-2D242FCC95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615216-C7F9-CE9D-1916-DAFF261FCF56}"/>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175102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910B-E876-E8AF-F2E5-35EF0258091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A04E42-288C-628C-284B-9DED3027DC15}"/>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4" name="Footer Placeholder 3">
            <a:extLst>
              <a:ext uri="{FF2B5EF4-FFF2-40B4-BE49-F238E27FC236}">
                <a16:creationId xmlns:a16="http://schemas.microsoft.com/office/drawing/2014/main" id="{25605554-FC9D-BB2A-052F-04EB9E1FB0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E403F3-F092-7DB7-284E-DD324AA969EA}"/>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23167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57951-6CD0-72A5-68D6-1F31229503B3}"/>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3" name="Footer Placeholder 2">
            <a:extLst>
              <a:ext uri="{FF2B5EF4-FFF2-40B4-BE49-F238E27FC236}">
                <a16:creationId xmlns:a16="http://schemas.microsoft.com/office/drawing/2014/main" id="{6ADD4FA3-98FB-FB37-F78C-3ABDB00C93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A6EB5E-40B5-34D9-CC2C-6C5A06E0E2C5}"/>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364370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C7F-3C6E-A83E-8824-D12798BCD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A74312-4068-EE90-AEBE-5F9A1F3B3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61C368-2513-5EAE-F3F7-3788D2235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8D5C82-A1F4-9233-8092-E6032FAB601B}"/>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6" name="Footer Placeholder 5">
            <a:extLst>
              <a:ext uri="{FF2B5EF4-FFF2-40B4-BE49-F238E27FC236}">
                <a16:creationId xmlns:a16="http://schemas.microsoft.com/office/drawing/2014/main" id="{AD444C12-9520-448B-B115-32A014022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80395A-A2A8-D235-2058-F077C2994535}"/>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214715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5E26-7185-BE46-2D0E-DA8EF99CB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6BF9FC-D965-F3C1-5D6E-B74037E17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B4D4C-D73B-7EFC-9D3F-397692250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083D3-2914-CD21-A0F9-95126E610D25}"/>
              </a:ext>
            </a:extLst>
          </p:cNvPr>
          <p:cNvSpPr>
            <a:spLocks noGrp="1"/>
          </p:cNvSpPr>
          <p:nvPr>
            <p:ph type="dt" sz="half" idx="10"/>
          </p:nvPr>
        </p:nvSpPr>
        <p:spPr/>
        <p:txBody>
          <a:bodyPr/>
          <a:lstStyle/>
          <a:p>
            <a:fld id="{34FA6A86-3E59-4D3E-8EBB-E67BE3F9E41A}" type="datetimeFigureOut">
              <a:rPr lang="en-IN" smtClean="0"/>
              <a:t>06-12-2022</a:t>
            </a:fld>
            <a:endParaRPr lang="en-IN"/>
          </a:p>
        </p:txBody>
      </p:sp>
      <p:sp>
        <p:nvSpPr>
          <p:cNvPr id="6" name="Footer Placeholder 5">
            <a:extLst>
              <a:ext uri="{FF2B5EF4-FFF2-40B4-BE49-F238E27FC236}">
                <a16:creationId xmlns:a16="http://schemas.microsoft.com/office/drawing/2014/main" id="{70D9ED1D-071D-3968-11D5-E8B2BF01D8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EF38EB-9F29-6C69-85BD-0F3EBA9B7678}"/>
              </a:ext>
            </a:extLst>
          </p:cNvPr>
          <p:cNvSpPr>
            <a:spLocks noGrp="1"/>
          </p:cNvSpPr>
          <p:nvPr>
            <p:ph type="sldNum" sz="quarter" idx="12"/>
          </p:nvPr>
        </p:nvSpPr>
        <p:spPr/>
        <p:txBody>
          <a:bodyPr/>
          <a:lstStyle/>
          <a:p>
            <a:fld id="{323B5F90-B680-4ECD-8FA4-A42455C89482}" type="slidenum">
              <a:rPr lang="en-IN" smtClean="0"/>
              <a:t>‹#›</a:t>
            </a:fld>
            <a:endParaRPr lang="en-IN"/>
          </a:p>
        </p:txBody>
      </p:sp>
    </p:spTree>
    <p:extLst>
      <p:ext uri="{BB962C8B-B14F-4D97-AF65-F5344CB8AC3E}">
        <p14:creationId xmlns:p14="http://schemas.microsoft.com/office/powerpoint/2010/main" val="54548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561094-9584-0416-7878-D93C9BA47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A43A59-A4D9-45DF-9AB4-19BD0A6E2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A4F24D-54CE-BDF6-69FC-626212AF0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A6A86-3E59-4D3E-8EBB-E67BE3F9E41A}" type="datetimeFigureOut">
              <a:rPr lang="en-IN" smtClean="0"/>
              <a:t>06-12-2022</a:t>
            </a:fld>
            <a:endParaRPr lang="en-IN"/>
          </a:p>
        </p:txBody>
      </p:sp>
      <p:sp>
        <p:nvSpPr>
          <p:cNvPr id="5" name="Footer Placeholder 4">
            <a:extLst>
              <a:ext uri="{FF2B5EF4-FFF2-40B4-BE49-F238E27FC236}">
                <a16:creationId xmlns:a16="http://schemas.microsoft.com/office/drawing/2014/main" id="{6FECC945-2E17-F93A-C6C3-280361CEA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83757B-AA12-F290-1E1B-F693AF645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B5F90-B680-4ECD-8FA4-A42455C89482}" type="slidenum">
              <a:rPr lang="en-IN" smtClean="0"/>
              <a:t>‹#›</a:t>
            </a:fld>
            <a:endParaRPr lang="en-IN"/>
          </a:p>
        </p:txBody>
      </p:sp>
    </p:spTree>
    <p:extLst>
      <p:ext uri="{BB962C8B-B14F-4D97-AF65-F5344CB8AC3E}">
        <p14:creationId xmlns:p14="http://schemas.microsoft.com/office/powerpoint/2010/main" val="116372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06CCC-0947-1A54-F536-CB32D459B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7C2C18-7518-5C99-B393-FD242C25A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CFB83E-38D7-1546-64BB-9B7F0109A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6F60EC-EE79-400C-965F-594FEB7D7D24}" type="datetimeFigureOut">
              <a:rPr lang="en-IN" smtClean="0"/>
              <a:t>06-12-2022</a:t>
            </a:fld>
            <a:endParaRPr lang="en-IN"/>
          </a:p>
        </p:txBody>
      </p:sp>
      <p:sp>
        <p:nvSpPr>
          <p:cNvPr id="5" name="Footer Placeholder 4">
            <a:extLst>
              <a:ext uri="{FF2B5EF4-FFF2-40B4-BE49-F238E27FC236}">
                <a16:creationId xmlns:a16="http://schemas.microsoft.com/office/drawing/2014/main" id="{70A9093F-0864-C20A-2EAF-17F38591E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D538362-FD9B-386B-4880-66C64651C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03EC60-5243-465E-89DE-BC21AD0FB2F7}" type="slidenum">
              <a:rPr lang="en-IN" smtClean="0"/>
              <a:t>‹#›</a:t>
            </a:fld>
            <a:endParaRPr lang="en-IN"/>
          </a:p>
        </p:txBody>
      </p:sp>
    </p:spTree>
    <p:extLst>
      <p:ext uri="{BB962C8B-B14F-4D97-AF65-F5344CB8AC3E}">
        <p14:creationId xmlns:p14="http://schemas.microsoft.com/office/powerpoint/2010/main" val="92823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4A-1DF1-D585-ED87-62B2888B49F3}"/>
              </a:ext>
            </a:extLst>
          </p:cNvPr>
          <p:cNvSpPr>
            <a:spLocks noGrp="1"/>
          </p:cNvSpPr>
          <p:nvPr>
            <p:ph type="title"/>
          </p:nvPr>
        </p:nvSpPr>
        <p:spPr/>
        <p:txBody>
          <a:bodyPr/>
          <a:lstStyle/>
          <a:p>
            <a:r>
              <a:rPr lang="en-IN" dirty="0"/>
              <a:t>Microsoft Azure:</a:t>
            </a:r>
          </a:p>
        </p:txBody>
      </p:sp>
      <p:sp>
        <p:nvSpPr>
          <p:cNvPr id="3" name="Content Placeholder 2">
            <a:extLst>
              <a:ext uri="{FF2B5EF4-FFF2-40B4-BE49-F238E27FC236}">
                <a16:creationId xmlns:a16="http://schemas.microsoft.com/office/drawing/2014/main" id="{F53675DB-FD74-386C-2954-7E45B20B13EE}"/>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Azure was developed by Microsoft and launched on 0ctober 2008</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6985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6985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Azure is a public cloud computing platform with solutions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Iaas,Paas</a:t>
            </a:r>
            <a:r>
              <a:rPr lang="en-IN" sz="20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Saas</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p>
            <a:pPr marL="6985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and it is used to protect our data and code and mainly IT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proffessionls</a:t>
            </a:r>
            <a:r>
              <a:rPr lang="en-IN" sz="2000" dirty="0">
                <a:effectLst/>
                <a:latin typeface="Calibri" panose="020F0502020204030204" pitchFamily="34" charset="0"/>
                <a:ea typeface="Calibri" panose="020F0502020204030204" pitchFamily="34" charset="0"/>
                <a:cs typeface="Times New Roman" panose="02020603050405020304" pitchFamily="18" charset="0"/>
              </a:rPr>
              <a:t> are used</a:t>
            </a:r>
          </a:p>
          <a:p>
            <a:pPr marL="69850" indent="0">
              <a:lnSpc>
                <a:spcPct val="107000"/>
              </a:lnSpc>
              <a:spcAft>
                <a:spcPts val="800"/>
              </a:spcAft>
              <a:buNone/>
            </a:pPr>
            <a:r>
              <a:rPr lang="en-IN" sz="2000" dirty="0">
                <a:latin typeface="Calibri" panose="020F0502020204030204" pitchFamily="34" charset="0"/>
                <a:ea typeface="Calibri" panose="020F0502020204030204" pitchFamily="34" charset="0"/>
                <a:cs typeface="Times New Roman" panose="02020603050405020304" pitchFamily="18" charset="0"/>
              </a:rPr>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  to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build,deploy</a:t>
            </a:r>
            <a:r>
              <a:rPr lang="en-IN" sz="2000" dirty="0">
                <a:effectLst/>
                <a:latin typeface="Calibri" panose="020F0502020204030204" pitchFamily="34" charset="0"/>
                <a:ea typeface="Calibri" panose="020F0502020204030204" pitchFamily="34" charset="0"/>
                <a:cs typeface="Times New Roman" panose="02020603050405020304" pitchFamily="18" charset="0"/>
              </a:rPr>
              <a:t> and manage applications through our global network data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centers</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IN" sz="2000" dirty="0">
                <a:latin typeface="Calibri" panose="020F0502020204030204" pitchFamily="34" charset="0"/>
                <a:cs typeface="Times New Roman" panose="02020603050405020304" pitchFamily="18" charset="0"/>
              </a:rPr>
              <a:t>     </a:t>
            </a:r>
          </a:p>
          <a:p>
            <a:pPr marL="0" indent="0">
              <a:buNone/>
            </a:pPr>
            <a:r>
              <a:rPr lang="en-IN" sz="2000" dirty="0">
                <a:latin typeface="Calibri" panose="020F0502020204030204" pitchFamily="34" charset="0"/>
                <a:cs typeface="Times New Roman" panose="02020603050405020304" pitchFamily="18" charset="0"/>
              </a:rPr>
              <a:t>&gt;      </a:t>
            </a:r>
            <a:r>
              <a:rPr lang="en-IN" sz="1800" dirty="0">
                <a:effectLst/>
                <a:latin typeface="Calibri" panose="020F0502020204030204" pitchFamily="34" charset="0"/>
                <a:ea typeface="Calibri" panose="020F0502020204030204" pitchFamily="34" charset="0"/>
                <a:cs typeface="Times New Roman" panose="02020603050405020304" pitchFamily="18" charset="0"/>
              </a:rPr>
              <a:t>Azure subscription is a container that hold a collection of connected technical resources and</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we have to pay  as per we use for the cloud.</a:t>
            </a:r>
            <a:endParaRPr lang="en-IN" sz="2000" dirty="0"/>
          </a:p>
        </p:txBody>
      </p:sp>
    </p:spTree>
    <p:extLst>
      <p:ext uri="{BB962C8B-B14F-4D97-AF65-F5344CB8AC3E}">
        <p14:creationId xmlns:p14="http://schemas.microsoft.com/office/powerpoint/2010/main" val="20418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3BB437FF-C980-0C6C-10F1-15FED4F51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2952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8BF8ED0A-4F58-DA74-A8BF-A8C4A85167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0723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6E12-58EE-84FA-677D-BBC1FF18BBB3}"/>
              </a:ext>
            </a:extLst>
          </p:cNvPr>
          <p:cNvSpPr>
            <a:spLocks noGrp="1"/>
          </p:cNvSpPr>
          <p:nvPr>
            <p:ph type="title"/>
          </p:nvPr>
        </p:nvSpPr>
        <p:spPr/>
        <p:txBody>
          <a:bodyPr/>
          <a:lstStyle/>
          <a:p>
            <a:r>
              <a:rPr lang="en-IN" dirty="0"/>
              <a:t>Virtual machine:</a:t>
            </a:r>
          </a:p>
        </p:txBody>
      </p:sp>
      <p:sp>
        <p:nvSpPr>
          <p:cNvPr id="3" name="Content Placeholder 2">
            <a:extLst>
              <a:ext uri="{FF2B5EF4-FFF2-40B4-BE49-F238E27FC236}">
                <a16:creationId xmlns:a16="http://schemas.microsoft.com/office/drawing/2014/main" id="{23116998-040C-B53C-AC7E-AD88AF532B75}"/>
              </a:ext>
            </a:extLst>
          </p:cNvPr>
          <p:cNvSpPr>
            <a:spLocks noGrp="1"/>
          </p:cNvSpPr>
          <p:nvPr>
            <p:ph idx="1"/>
          </p:nvPr>
        </p:nvSpPr>
        <p:spPr/>
        <p:txBody>
          <a:bodyPr>
            <a:normAutofit/>
          </a:bodyPr>
          <a:lstStyle/>
          <a:p>
            <a:pPr marL="29845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Virtual machine  belong to the infrastructure as a service model</a:t>
            </a:r>
            <a:r>
              <a:rPr lang="en-IN" sz="2000" dirty="0">
                <a:latin typeface="Calibri" panose="020F0502020204030204" pitchFamily="34" charset="0"/>
                <a:ea typeface="Calibri" panose="020F0502020204030204" pitchFamily="34" charset="0"/>
                <a:cs typeface="Times New Roman" panose="02020603050405020304" pitchFamily="18" charset="0"/>
              </a:rPr>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where it gives the</a:t>
            </a:r>
          </a:p>
          <a:p>
            <a:pPr marL="69850" indent="0">
              <a:lnSpc>
                <a:spcPct val="107000"/>
              </a:lnSpc>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Flexibility of virtualization without buying and maintain the physical hardware.</a:t>
            </a:r>
          </a:p>
          <a:p>
            <a:pPr marL="69850" indent="0">
              <a:lnSpc>
                <a:spcPct val="107000"/>
              </a:lnSpc>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buNone/>
            </a:pPr>
            <a:r>
              <a:rPr lang="en-IN" sz="4000" dirty="0">
                <a:effectLst/>
                <a:latin typeface="Calibri" panose="020F0502020204030204" pitchFamily="34" charset="0"/>
                <a:ea typeface="Calibri" panose="020F0502020204030204" pitchFamily="34" charset="0"/>
                <a:cs typeface="Times New Roman" panose="02020603050405020304" pitchFamily="18" charset="0"/>
              </a:rPr>
              <a:t> . </a:t>
            </a:r>
            <a:r>
              <a:rPr lang="en-IN" sz="2000" dirty="0">
                <a:effectLst/>
                <a:latin typeface="Calibri" panose="020F0502020204030204" pitchFamily="34" charset="0"/>
                <a:ea typeface="Calibri" panose="020F0502020204030204" pitchFamily="34" charset="0"/>
                <a:cs typeface="Times New Roman" panose="02020603050405020304" pitchFamily="18" charset="0"/>
              </a:rPr>
              <a:t>    Again we are creating the subnet to launch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Vm</a:t>
            </a:r>
            <a:r>
              <a:rPr lang="en-IN" sz="2000" dirty="0">
                <a:effectLst/>
                <a:latin typeface="Calibri" panose="020F0502020204030204" pitchFamily="34" charset="0"/>
                <a:ea typeface="Calibri" panose="020F0502020204030204" pitchFamily="34" charset="0"/>
                <a:cs typeface="Times New Roman" panose="02020603050405020304" pitchFamily="18" charset="0"/>
              </a:rPr>
              <a:t> and to decide the range of an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ip</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marL="69850" indent="0">
              <a:lnSpc>
                <a:spcPct val="107000"/>
              </a:lnSpc>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address.   </a:t>
            </a:r>
            <a:endParaRPr lang="en-IN" sz="2000" dirty="0"/>
          </a:p>
        </p:txBody>
      </p:sp>
    </p:spTree>
    <p:extLst>
      <p:ext uri="{BB962C8B-B14F-4D97-AF65-F5344CB8AC3E}">
        <p14:creationId xmlns:p14="http://schemas.microsoft.com/office/powerpoint/2010/main" val="317083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F52CD932-FE02-0A2D-C573-3F5AFBEF7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66603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AE67AB69-004B-420C-091D-E6442992C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7571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5F8F91FE-B7A4-8051-7292-F1B9D669F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262461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42DF2E-D0A8-9B23-4CF0-BB0A959B70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3064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 Word&#10;&#10;Description automatically generated">
            <a:extLst>
              <a:ext uri="{FF2B5EF4-FFF2-40B4-BE49-F238E27FC236}">
                <a16:creationId xmlns:a16="http://schemas.microsoft.com/office/drawing/2014/main" id="{17CEB680-8967-21BB-0B00-C37B8A7CA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3599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F2EC5A-F87F-509F-5380-AAA4EC981A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557474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E65B-17DB-CC26-3479-723B9565D971}"/>
              </a:ext>
            </a:extLst>
          </p:cNvPr>
          <p:cNvSpPr>
            <a:spLocks noGrp="1"/>
          </p:cNvSpPr>
          <p:nvPr>
            <p:ph type="title"/>
          </p:nvPr>
        </p:nvSpPr>
        <p:spPr/>
        <p:txBody>
          <a:bodyPr>
            <a:normAutofit fontScale="90000"/>
          </a:bodyPr>
          <a:lstStyle/>
          <a:p>
            <a:pPr marL="29845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Now we are connecting the Bastion to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vm</a:t>
            </a:r>
            <a:r>
              <a:rPr lang="en-IN" sz="2000" dirty="0">
                <a:effectLst/>
                <a:latin typeface="Calibri" panose="020F0502020204030204" pitchFamily="34" charset="0"/>
                <a:ea typeface="Calibri" panose="020F0502020204030204" pitchFamily="34" charset="0"/>
                <a:cs typeface="Times New Roman" panose="02020603050405020304" pitchFamily="18" charset="0"/>
              </a:rPr>
              <a:t> because it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directlty</a:t>
            </a:r>
            <a:r>
              <a:rPr lang="en-IN" sz="2000" dirty="0">
                <a:effectLst/>
                <a:latin typeface="Calibri" panose="020F0502020204030204" pitchFamily="34" charset="0"/>
                <a:ea typeface="Calibri" panose="020F0502020204030204" pitchFamily="34" charset="0"/>
                <a:cs typeface="Times New Roman" panose="02020603050405020304" pitchFamily="18" charset="0"/>
              </a:rPr>
              <a:t> access rights to the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vm</a:t>
            </a:r>
            <a:r>
              <a:rPr lang="en-IN" sz="2000" dirty="0">
                <a:effectLst/>
                <a:latin typeface="Calibri" panose="020F0502020204030204" pitchFamily="34" charset="0"/>
                <a:ea typeface="Calibri" panose="020F0502020204030204" pitchFamily="34" charset="0"/>
                <a:cs typeface="Times New Roman" panose="02020603050405020304" pitchFamily="18" charset="0"/>
              </a:rPr>
              <a:t> and also bastion is the more secure and effective mode to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vm</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latin typeface="Calibri" panose="020F0502020204030204" pitchFamily="34" charset="0"/>
                <a:ea typeface="Calibri" panose="020F0502020204030204" pitchFamily="34" charset="0"/>
                <a:cs typeface="Times New Roman" panose="02020603050405020304" pitchFamily="18" charset="0"/>
              </a:rPr>
              <a:t>For bastion also we are creating the subnet.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5" name="Content Placeholder 4" descr="Graphical user interface, text, application&#10;&#10;Description automatically generated">
            <a:extLst>
              <a:ext uri="{FF2B5EF4-FFF2-40B4-BE49-F238E27FC236}">
                <a16:creationId xmlns:a16="http://schemas.microsoft.com/office/drawing/2014/main" id="{2ED59721-E2EF-BD7A-89AA-A75DC8B93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14730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E91F-FC82-1459-02C1-F8FD0B407E37}"/>
              </a:ext>
            </a:extLst>
          </p:cNvPr>
          <p:cNvSpPr>
            <a:spLocks noGrp="1"/>
          </p:cNvSpPr>
          <p:nvPr>
            <p:ph type="title"/>
          </p:nvPr>
        </p:nvSpPr>
        <p:spPr/>
        <p:txBody>
          <a:bodyPr/>
          <a:lstStyle/>
          <a:p>
            <a:r>
              <a:rPr lang="en-IN" dirty="0"/>
              <a:t>Resource group:</a:t>
            </a:r>
          </a:p>
        </p:txBody>
      </p:sp>
      <p:sp>
        <p:nvSpPr>
          <p:cNvPr id="3" name="Content Placeholder 2">
            <a:extLst>
              <a:ext uri="{FF2B5EF4-FFF2-40B4-BE49-F238E27FC236}">
                <a16:creationId xmlns:a16="http://schemas.microsoft.com/office/drawing/2014/main" id="{88981F89-60B3-DDBA-1193-77DE0FEDA3B1}"/>
              </a:ext>
            </a:extLst>
          </p:cNvPr>
          <p:cNvSpPr>
            <a:spLocks noGrp="1"/>
          </p:cNvSpPr>
          <p:nvPr>
            <p:ph idx="1"/>
          </p:nvPr>
        </p:nvSpPr>
        <p:spPr>
          <a:xfrm>
            <a:off x="838200" y="1912253"/>
            <a:ext cx="10515600" cy="4351338"/>
          </a:xfrm>
        </p:spPr>
        <p:txBody>
          <a:bodyPr>
            <a:normAutofit/>
          </a:bodyPr>
          <a:lstStyle/>
          <a:p>
            <a:pPr marL="29845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Resource group is nothing but the collection of resources.</a:t>
            </a:r>
          </a:p>
          <a:p>
            <a:r>
              <a:rPr lang="en-IN" sz="2000" dirty="0">
                <a:effectLst/>
                <a:latin typeface="Calibri" panose="020F0502020204030204" pitchFamily="34" charset="0"/>
                <a:ea typeface="Calibri" panose="020F0502020204030204" pitchFamily="34" charset="0"/>
                <a:cs typeface="Times New Roman" panose="02020603050405020304" pitchFamily="18" charset="0"/>
              </a:rPr>
              <a:t>It is a platform where we can place all the resources for a particular application.</a:t>
            </a:r>
            <a:endParaRPr lang="en-IN" sz="2000" dirty="0"/>
          </a:p>
        </p:txBody>
      </p:sp>
    </p:spTree>
    <p:extLst>
      <p:ext uri="{BB962C8B-B14F-4D97-AF65-F5344CB8AC3E}">
        <p14:creationId xmlns:p14="http://schemas.microsoft.com/office/powerpoint/2010/main" val="3165792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 Word&#10;&#10;Description automatically generated">
            <a:extLst>
              <a:ext uri="{FF2B5EF4-FFF2-40B4-BE49-F238E27FC236}">
                <a16:creationId xmlns:a16="http://schemas.microsoft.com/office/drawing/2014/main" id="{3A2466CF-DD69-D142-CFF2-2464A1A292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6045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A2C8EFAB-0DB6-1BDD-AF9E-9DACA3069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770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262E2657-257A-89BE-FF89-D5DA04929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83537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F448-2C17-D649-0ABE-E5977CC7F54D}"/>
              </a:ext>
            </a:extLst>
          </p:cNvPr>
          <p:cNvSpPr>
            <a:spLocks noGrp="1"/>
          </p:cNvSpPr>
          <p:nvPr>
            <p:ph type="title"/>
          </p:nvPr>
        </p:nvSpPr>
        <p:spPr/>
        <p:txBody>
          <a:bodyPr/>
          <a:lstStyle/>
          <a:p>
            <a:r>
              <a:rPr lang="en-IN" dirty="0"/>
              <a:t>Network security group:</a:t>
            </a:r>
          </a:p>
        </p:txBody>
      </p:sp>
      <p:sp>
        <p:nvSpPr>
          <p:cNvPr id="7" name="Content Placeholder 6">
            <a:extLst>
              <a:ext uri="{FF2B5EF4-FFF2-40B4-BE49-F238E27FC236}">
                <a16:creationId xmlns:a16="http://schemas.microsoft.com/office/drawing/2014/main" id="{5FA382DA-8C17-5FB3-C322-FF902F5393B4}"/>
              </a:ext>
            </a:extLst>
          </p:cNvPr>
          <p:cNvSpPr>
            <a:spLocks noGrp="1"/>
          </p:cNvSpPr>
          <p:nvPr>
            <p:ph idx="1"/>
          </p:nvPr>
        </p:nvSpPr>
        <p:spPr/>
        <p:txBody>
          <a:bodyPr>
            <a:normAutofit/>
          </a:bodyPr>
          <a:lstStyle/>
          <a:p>
            <a:r>
              <a:rPr lang="en-IN" sz="2400" dirty="0"/>
              <a:t>Providing security for virtual network.</a:t>
            </a:r>
          </a:p>
          <a:p>
            <a:r>
              <a:rPr lang="en-IN" sz="2400" dirty="0"/>
              <a:t>Providing security for subnets in virtual network.</a:t>
            </a:r>
          </a:p>
        </p:txBody>
      </p:sp>
    </p:spTree>
    <p:extLst>
      <p:ext uri="{BB962C8B-B14F-4D97-AF65-F5344CB8AC3E}">
        <p14:creationId xmlns:p14="http://schemas.microsoft.com/office/powerpoint/2010/main" val="146012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FDFBF4A5-8FD1-B437-C4DA-8F1E4A887E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8600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30D39E2C-9268-8ADA-578F-03D52A7667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1406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DD56F01B-4A3D-E542-4EE3-3363EA5BB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4186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71A04D-50FA-617E-6329-06C4FA493F6F}"/>
              </a:ext>
            </a:extLst>
          </p:cNvPr>
          <p:cNvSpPr>
            <a:spLocks noGrp="1"/>
          </p:cNvSpPr>
          <p:nvPr>
            <p:ph idx="1"/>
          </p:nvPr>
        </p:nvSpPr>
        <p:spPr>
          <a:xfrm>
            <a:off x="741948" y="1253331"/>
            <a:ext cx="10515600" cy="4351338"/>
          </a:xfrm>
        </p:spPr>
        <p:txBody>
          <a:bodyPr>
            <a:normAutofit/>
          </a:bodyPr>
          <a:lstStyle/>
          <a:p>
            <a:r>
              <a:rPr lang="en-IN" sz="2400" dirty="0"/>
              <a:t>When we launch NSG we will get by default two rules they are,</a:t>
            </a:r>
          </a:p>
          <a:p>
            <a:pPr marL="0" indent="0">
              <a:buNone/>
            </a:pPr>
            <a:r>
              <a:rPr lang="en-IN" sz="2400" dirty="0"/>
              <a:t>           Inbond security rule.</a:t>
            </a:r>
          </a:p>
          <a:p>
            <a:pPr marL="0" indent="0">
              <a:buNone/>
            </a:pPr>
            <a:r>
              <a:rPr lang="en-IN" sz="2400" dirty="0"/>
              <a:t>           </a:t>
            </a:r>
            <a:r>
              <a:rPr lang="en-IN" sz="2400" dirty="0" err="1"/>
              <a:t>outbond</a:t>
            </a:r>
            <a:r>
              <a:rPr lang="en-IN" sz="2400" dirty="0"/>
              <a:t> security rule.</a:t>
            </a:r>
          </a:p>
          <a:p>
            <a:r>
              <a:rPr lang="en-IN" sz="2400" dirty="0"/>
              <a:t>In inbond security rule always destination will be our virtual network.</a:t>
            </a:r>
          </a:p>
          <a:p>
            <a:r>
              <a:rPr lang="en-IN" sz="2400" dirty="0"/>
              <a:t>In </a:t>
            </a:r>
            <a:r>
              <a:rPr lang="en-IN" sz="2400" dirty="0" err="1"/>
              <a:t>outbond</a:t>
            </a:r>
            <a:r>
              <a:rPr lang="en-IN" sz="2400" dirty="0"/>
              <a:t> security rule always source will be our virtual network. </a:t>
            </a:r>
          </a:p>
          <a:p>
            <a:r>
              <a:rPr lang="en-IN" sz="2400" dirty="0"/>
              <a:t>Inbond security is nothing but incoming from out side network to our network.</a:t>
            </a:r>
          </a:p>
          <a:p>
            <a:r>
              <a:rPr lang="en-IN" sz="2400" dirty="0" err="1"/>
              <a:t>Outbond</a:t>
            </a:r>
            <a:r>
              <a:rPr lang="en-IN" sz="2400" dirty="0"/>
              <a:t> security is nothing but from our virtual network to out side network.</a:t>
            </a:r>
          </a:p>
        </p:txBody>
      </p:sp>
    </p:spTree>
    <p:extLst>
      <p:ext uri="{BB962C8B-B14F-4D97-AF65-F5344CB8AC3E}">
        <p14:creationId xmlns:p14="http://schemas.microsoft.com/office/powerpoint/2010/main" val="3691352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B2143-54EA-8AF7-5036-7F0CD94A7B19}"/>
              </a:ext>
            </a:extLst>
          </p:cNvPr>
          <p:cNvSpPr>
            <a:spLocks noGrp="1"/>
          </p:cNvSpPr>
          <p:nvPr>
            <p:ph type="title"/>
          </p:nvPr>
        </p:nvSpPr>
        <p:spPr/>
        <p:txBody>
          <a:bodyPr>
            <a:normAutofit/>
          </a:bodyPr>
          <a:lstStyle/>
          <a:p>
            <a:r>
              <a:rPr lang="en-IN" sz="2400" b="1" dirty="0"/>
              <a:t>We are adding the inbond security rule,</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DC2533C9-0541-64D5-A9C5-B161A111BC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38618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AF657852-9BFE-7D09-0C16-E4993C78B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85866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D323C3CB-4947-D55E-88CE-06CBD5AC55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31591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F78D9002-E754-8ED3-D475-CA52DC597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470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94F5-5B68-CB59-A267-5ADE621DB913}"/>
              </a:ext>
            </a:extLst>
          </p:cNvPr>
          <p:cNvSpPr>
            <a:spLocks noGrp="1"/>
          </p:cNvSpPr>
          <p:nvPr>
            <p:ph type="title"/>
          </p:nvPr>
        </p:nvSpPr>
        <p:spPr/>
        <p:txBody>
          <a:bodyPr/>
          <a:lstStyle/>
          <a:p>
            <a:r>
              <a:rPr lang="en-IN" dirty="0"/>
              <a:t>Azure container registry:</a:t>
            </a:r>
          </a:p>
        </p:txBody>
      </p:sp>
      <p:sp>
        <p:nvSpPr>
          <p:cNvPr id="3" name="Content Placeholder 2">
            <a:extLst>
              <a:ext uri="{FF2B5EF4-FFF2-40B4-BE49-F238E27FC236}">
                <a16:creationId xmlns:a16="http://schemas.microsoft.com/office/drawing/2014/main" id="{AB63D614-E6C4-5BF6-4912-3B6CE2C87AE5}"/>
              </a:ext>
            </a:extLst>
          </p:cNvPr>
          <p:cNvSpPr>
            <a:spLocks noGrp="1"/>
          </p:cNvSpPr>
          <p:nvPr>
            <p:ph idx="1"/>
          </p:nvPr>
        </p:nvSpPr>
        <p:spPr/>
        <p:txBody>
          <a:bodyPr/>
          <a:lstStyle/>
          <a:p>
            <a:r>
              <a:rPr lang="en-IN" dirty="0"/>
              <a:t>It is used to place the image or to maintain the image in public cloud.</a:t>
            </a:r>
          </a:p>
          <a:p>
            <a:r>
              <a:rPr lang="en-IN" dirty="0"/>
              <a:t>In real time we are going to place the images in repositors.</a:t>
            </a:r>
          </a:p>
          <a:p>
            <a:pPr marL="0" indent="0">
              <a:buNone/>
            </a:pPr>
            <a:endParaRPr lang="en-IN" dirty="0"/>
          </a:p>
          <a:p>
            <a:endParaRPr lang="en-IN" dirty="0"/>
          </a:p>
        </p:txBody>
      </p:sp>
    </p:spTree>
    <p:extLst>
      <p:ext uri="{BB962C8B-B14F-4D97-AF65-F5344CB8AC3E}">
        <p14:creationId xmlns:p14="http://schemas.microsoft.com/office/powerpoint/2010/main" val="2477343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a16="http://schemas.microsoft.com/office/drawing/2014/main" id="{201A2FD0-4155-4C71-C6C3-D051EA932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420026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with medium confidence">
            <a:extLst>
              <a:ext uri="{FF2B5EF4-FFF2-40B4-BE49-F238E27FC236}">
                <a16:creationId xmlns:a16="http://schemas.microsoft.com/office/drawing/2014/main" id="{78D98818-3753-C9AF-513D-239B188489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11701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BFBA-B259-712C-10CE-284D4F08E699}"/>
              </a:ext>
            </a:extLst>
          </p:cNvPr>
          <p:cNvSpPr>
            <a:spLocks noGrp="1"/>
          </p:cNvSpPr>
          <p:nvPr>
            <p:ph type="title"/>
          </p:nvPr>
        </p:nvSpPr>
        <p:spPr/>
        <p:txBody>
          <a:bodyPr>
            <a:normAutofit/>
          </a:bodyPr>
          <a:lstStyle/>
          <a:p>
            <a:r>
              <a:rPr lang="en-IN" sz="2400" dirty="0"/>
              <a:t>In access keys we are getting ACR user name and password and we are configuring in the pipe line  .</a:t>
            </a:r>
          </a:p>
        </p:txBody>
      </p:sp>
      <p:pic>
        <p:nvPicPr>
          <p:cNvPr id="5" name="Content Placeholder 4" descr="Graphical user interface, application, Word&#10;&#10;Description automatically generated">
            <a:extLst>
              <a:ext uri="{FF2B5EF4-FFF2-40B4-BE49-F238E27FC236}">
                <a16:creationId xmlns:a16="http://schemas.microsoft.com/office/drawing/2014/main" id="{4D600815-F611-1CFF-012F-B5706584B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996366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9FED-7B0F-BAF6-39FB-0CF05C4FAF9E}"/>
              </a:ext>
            </a:extLst>
          </p:cNvPr>
          <p:cNvSpPr>
            <a:spLocks noGrp="1"/>
          </p:cNvSpPr>
          <p:nvPr>
            <p:ph type="title"/>
          </p:nvPr>
        </p:nvSpPr>
        <p:spPr/>
        <p:txBody>
          <a:bodyPr/>
          <a:lstStyle/>
          <a:p>
            <a:r>
              <a:rPr lang="en-IN" dirty="0"/>
              <a:t>Azure Kubernetes services:</a:t>
            </a:r>
          </a:p>
        </p:txBody>
      </p:sp>
      <p:sp>
        <p:nvSpPr>
          <p:cNvPr id="3" name="Content Placeholder 2">
            <a:extLst>
              <a:ext uri="{FF2B5EF4-FFF2-40B4-BE49-F238E27FC236}">
                <a16:creationId xmlns:a16="http://schemas.microsoft.com/office/drawing/2014/main" id="{05EFFE51-042F-F873-F2F4-67635AA3F835}"/>
              </a:ext>
            </a:extLst>
          </p:cNvPr>
          <p:cNvSpPr>
            <a:spLocks noGrp="1"/>
          </p:cNvSpPr>
          <p:nvPr>
            <p:ph idx="1"/>
          </p:nvPr>
        </p:nvSpPr>
        <p:spPr/>
        <p:txBody>
          <a:bodyPr/>
          <a:lstStyle/>
          <a:p>
            <a:r>
              <a:rPr lang="en-IN" dirty="0"/>
              <a:t>To deploy our micro services.</a:t>
            </a:r>
          </a:p>
          <a:p>
            <a:r>
              <a:rPr lang="en-IN" dirty="0"/>
              <a:t>Instead of maintaining huge application we are maintaining it into multiple manageable services.(micro services)</a:t>
            </a:r>
          </a:p>
          <a:p>
            <a:r>
              <a:rPr lang="en-IN" dirty="0"/>
              <a:t>We are creating the AKS subnet </a:t>
            </a:r>
            <a:r>
              <a:rPr lang="en-IN" dirty="0" err="1"/>
              <a:t>i.e</a:t>
            </a:r>
            <a:r>
              <a:rPr lang="en-IN" dirty="0"/>
              <a:t>, how many </a:t>
            </a:r>
            <a:r>
              <a:rPr lang="en-IN" dirty="0" err="1"/>
              <a:t>ips</a:t>
            </a:r>
            <a:r>
              <a:rPr lang="en-IN" dirty="0"/>
              <a:t> are need to assign  in AKS cluster and it is depends upon the micro services we deploy.</a:t>
            </a:r>
          </a:p>
        </p:txBody>
      </p:sp>
    </p:spTree>
    <p:extLst>
      <p:ext uri="{BB962C8B-B14F-4D97-AF65-F5344CB8AC3E}">
        <p14:creationId xmlns:p14="http://schemas.microsoft.com/office/powerpoint/2010/main" val="1634305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5D142E79-5414-5CAC-4547-C52EAB223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51295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5E4937F7-1229-3F0A-25BB-4C7FC7806D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173780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A28A8DC5-17CC-5EEA-940B-2E9BEA261B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5219" y="1606550"/>
            <a:ext cx="7735712" cy="4351338"/>
          </a:xfrm>
        </p:spPr>
      </p:pic>
    </p:spTree>
    <p:extLst>
      <p:ext uri="{BB962C8B-B14F-4D97-AF65-F5344CB8AC3E}">
        <p14:creationId xmlns:p14="http://schemas.microsoft.com/office/powerpoint/2010/main" val="3244832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C020E413-A002-FACE-659C-0FE80F2B9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34092"/>
            <a:ext cx="7735712" cy="4351338"/>
          </a:xfrm>
        </p:spPr>
      </p:pic>
    </p:spTree>
    <p:extLst>
      <p:ext uri="{BB962C8B-B14F-4D97-AF65-F5344CB8AC3E}">
        <p14:creationId xmlns:p14="http://schemas.microsoft.com/office/powerpoint/2010/main" val="423239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B9F6C-970B-1E2E-89DF-AD0C23189136}"/>
              </a:ext>
            </a:extLst>
          </p:cNvPr>
          <p:cNvSpPr>
            <a:spLocks noGrp="1"/>
          </p:cNvSpPr>
          <p:nvPr>
            <p:ph idx="1"/>
          </p:nvPr>
        </p:nvSpPr>
        <p:spPr/>
        <p:txBody>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We are creating the resource group,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pbr</a:t>
            </a:r>
            <a:r>
              <a:rPr lang="en-IN" sz="2400" dirty="0">
                <a:effectLst/>
                <a:latin typeface="Calibri" panose="020F0502020204030204" pitchFamily="34" charset="0"/>
                <a:ea typeface="Calibri" panose="020F0502020204030204" pitchFamily="34" charset="0"/>
                <a:cs typeface="Times New Roman" panose="02020603050405020304" pitchFamily="18" charset="0"/>
              </a:rPr>
              <a:t> is the name of the project and dev is  (we are creating resource group under development environment) and US (united states)where we are going to deploy our resource group and E is the East (region) and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rg</a:t>
            </a:r>
            <a:r>
              <a:rPr lang="en-IN" sz="2400" dirty="0">
                <a:effectLst/>
                <a:latin typeface="Calibri" panose="020F0502020204030204" pitchFamily="34" charset="0"/>
                <a:ea typeface="Calibri" panose="020F0502020204030204" pitchFamily="34" charset="0"/>
                <a:cs typeface="Times New Roman" panose="02020603050405020304" pitchFamily="18" charset="0"/>
              </a:rPr>
              <a:t> is the short form of our resource group</a:t>
            </a:r>
            <a:r>
              <a:rPr lang="en-IN"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994620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AA1C72B-391E-177C-2168-33335CFEB0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92300"/>
            <a:ext cx="7735712" cy="4351338"/>
          </a:xfrm>
        </p:spPr>
      </p:pic>
    </p:spTree>
    <p:extLst>
      <p:ext uri="{BB962C8B-B14F-4D97-AF65-F5344CB8AC3E}">
        <p14:creationId xmlns:p14="http://schemas.microsoft.com/office/powerpoint/2010/main" val="268751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7960-1258-D425-F623-C7CBCCAA1D42}"/>
              </a:ext>
            </a:extLst>
          </p:cNvPr>
          <p:cNvSpPr>
            <a:spLocks noGrp="1"/>
          </p:cNvSpPr>
          <p:nvPr>
            <p:ph type="title"/>
          </p:nvPr>
        </p:nvSpPr>
        <p:spPr/>
        <p:txBody>
          <a:bodyPr/>
          <a:lstStyle/>
          <a:p>
            <a:r>
              <a:rPr lang="en-US" dirty="0"/>
              <a:t>ACR(azure container registry):</a:t>
            </a:r>
            <a:endParaRPr lang="en-IN" dirty="0"/>
          </a:p>
        </p:txBody>
      </p:sp>
      <p:sp>
        <p:nvSpPr>
          <p:cNvPr id="3" name="Content Placeholder 2">
            <a:extLst>
              <a:ext uri="{FF2B5EF4-FFF2-40B4-BE49-F238E27FC236}">
                <a16:creationId xmlns:a16="http://schemas.microsoft.com/office/drawing/2014/main" id="{D613EE7C-7589-68FA-E516-DEDE490A1915}"/>
              </a:ext>
            </a:extLst>
          </p:cNvPr>
          <p:cNvSpPr>
            <a:spLocks noGrp="1"/>
          </p:cNvSpPr>
          <p:nvPr>
            <p:ph idx="1"/>
          </p:nvPr>
        </p:nvSpPr>
        <p:spPr/>
        <p:txBody>
          <a:bodyPr/>
          <a:lstStyle/>
          <a:p>
            <a:r>
              <a:rPr lang="en-US" dirty="0"/>
              <a:t> Azure container registry is nothing but we place image or to maintain the image in public cloud.</a:t>
            </a:r>
          </a:p>
          <a:p>
            <a:r>
              <a:rPr lang="en-US" dirty="0"/>
              <a:t>In real time we are going to create repository and we are placing the image in the repository.</a:t>
            </a:r>
          </a:p>
          <a:p>
            <a:r>
              <a:rPr lang="en-US" dirty="0"/>
              <a:t>If we want to send the image from </a:t>
            </a:r>
            <a:r>
              <a:rPr lang="en-US" dirty="0" err="1"/>
              <a:t>onprime</a:t>
            </a:r>
            <a:r>
              <a:rPr lang="en-US" dirty="0"/>
              <a:t> to public cloud we have to install AZ CLI.</a:t>
            </a:r>
          </a:p>
          <a:p>
            <a:r>
              <a:rPr lang="en-US" dirty="0"/>
              <a:t>We need to provide access to the AKS subnet because to pick up the image and to deploy the service.  </a:t>
            </a:r>
            <a:endParaRPr lang="en-IN" dirty="0"/>
          </a:p>
        </p:txBody>
      </p:sp>
    </p:spTree>
    <p:extLst>
      <p:ext uri="{BB962C8B-B14F-4D97-AF65-F5344CB8AC3E}">
        <p14:creationId xmlns:p14="http://schemas.microsoft.com/office/powerpoint/2010/main" val="278978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C190-9560-615D-CD59-E8ADA2DE52A6}"/>
              </a:ext>
            </a:extLst>
          </p:cNvPr>
          <p:cNvSpPr>
            <a:spLocks noGrp="1"/>
          </p:cNvSpPr>
          <p:nvPr>
            <p:ph type="title"/>
          </p:nvPr>
        </p:nvSpPr>
        <p:spPr/>
        <p:txBody>
          <a:bodyPr/>
          <a:lstStyle/>
          <a:p>
            <a:r>
              <a:rPr lang="en-US" sz="2000" dirty="0"/>
              <a:t>From google we can install the Azure CLI,</a:t>
            </a:r>
            <a:endParaRPr lang="en-IN"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5884EE11-2FFF-6CF1-ECBE-D76BD7F1B2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708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5C6B-F6F1-A44C-CAF6-053AC8828FEC}"/>
              </a:ext>
            </a:extLst>
          </p:cNvPr>
          <p:cNvSpPr>
            <a:spLocks noGrp="1"/>
          </p:cNvSpPr>
          <p:nvPr>
            <p:ph type="title"/>
          </p:nvPr>
        </p:nvSpPr>
        <p:spPr/>
        <p:txBody>
          <a:bodyPr>
            <a:normAutofit/>
          </a:bodyPr>
          <a:lstStyle/>
          <a:p>
            <a:r>
              <a:rPr lang="en-US" sz="2000" dirty="0"/>
              <a:t>After installing the azure cli we have to verify,</a:t>
            </a:r>
            <a:endParaRPr lang="en-IN" sz="2000"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6D3B662-ED8C-692B-6809-AA7C4C49EF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798820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7547-414D-95B6-D8EA-0D76373CD386}"/>
              </a:ext>
            </a:extLst>
          </p:cNvPr>
          <p:cNvSpPr>
            <a:spLocks noGrp="1"/>
          </p:cNvSpPr>
          <p:nvPr>
            <p:ph type="title"/>
          </p:nvPr>
        </p:nvSpPr>
        <p:spPr/>
        <p:txBody>
          <a:bodyPr>
            <a:normAutofit/>
          </a:bodyPr>
          <a:lstStyle/>
          <a:p>
            <a:r>
              <a:rPr lang="en-US" sz="2000" dirty="0"/>
              <a:t>We are creating the azure container registry,</a:t>
            </a:r>
            <a:endParaRPr lang="en-IN" sz="2000" dirty="0"/>
          </a:p>
        </p:txBody>
      </p:sp>
      <p:pic>
        <p:nvPicPr>
          <p:cNvPr id="5" name="Content Placeholder 4" descr="Graphical user interface, application, Word&#10;&#10;Description automatically generated">
            <a:extLst>
              <a:ext uri="{FF2B5EF4-FFF2-40B4-BE49-F238E27FC236}">
                <a16:creationId xmlns:a16="http://schemas.microsoft.com/office/drawing/2014/main" id="{8F4AA6AE-C6E4-520B-449D-7CD6543ED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236513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6EA1D-3CC2-DF4C-C3CC-8CF98E802C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323724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1DDFE4-0584-7293-8281-1DF6500C4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81414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C28EBD-A89C-8061-8E94-73FBF081F6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205602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FD13BEE2-A63A-0E9B-22C1-81DCDFF480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39636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C926-151F-5CBE-DD32-DE8AA4BD78C7}"/>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dirty="0"/>
              <a:t>We have to enable the admin user then we will get </a:t>
            </a:r>
            <a:r>
              <a:rPr lang="en-US" sz="2000" dirty="0" err="1"/>
              <a:t>te</a:t>
            </a:r>
            <a:r>
              <a:rPr lang="en-US" sz="2000" dirty="0"/>
              <a:t> user name and password then we have to           provide it to developer team</a:t>
            </a:r>
            <a:br>
              <a:rPr lang="en-US" sz="2000" dirty="0"/>
            </a:br>
            <a:r>
              <a:rPr lang="en-US" sz="2000" dirty="0"/>
              <a:t>we should not rearrange the password because we may </a:t>
            </a:r>
            <a:r>
              <a:rPr lang="en-US" sz="2000" dirty="0" err="1"/>
              <a:t>fase</a:t>
            </a:r>
            <a:r>
              <a:rPr lang="en-US" sz="2000" dirty="0"/>
              <a:t> the problem in pipeline.</a:t>
            </a:r>
            <a:endParaRPr lang="en-IN" sz="2000" dirty="0"/>
          </a:p>
        </p:txBody>
      </p:sp>
      <p:pic>
        <p:nvPicPr>
          <p:cNvPr id="5" name="Content Placeholder 4" descr="Graphical user interface, application, Word&#10;&#10;Description automatically generated">
            <a:extLst>
              <a:ext uri="{FF2B5EF4-FFF2-40B4-BE49-F238E27FC236}">
                <a16:creationId xmlns:a16="http://schemas.microsoft.com/office/drawing/2014/main" id="{7EFCE2B0-0157-46AF-7922-D7FC4032E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66683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6A66E967-DF9D-E99E-6B44-50BF4540A4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17192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AFAA-8943-9FB7-340B-C2CDBE407615}"/>
              </a:ext>
            </a:extLst>
          </p:cNvPr>
          <p:cNvSpPr>
            <a:spLocks noGrp="1"/>
          </p:cNvSpPr>
          <p:nvPr>
            <p:ph type="title"/>
          </p:nvPr>
        </p:nvSpPr>
        <p:spPr/>
        <p:txBody>
          <a:bodyPr>
            <a:normAutofit fontScale="90000"/>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  </a:t>
            </a:r>
            <a:br>
              <a:rPr lang="en-IN" dirty="0">
                <a:effectLst/>
                <a:latin typeface="Calibri" panose="020F0502020204030204" pitchFamily="34" charset="0"/>
                <a:ea typeface="Calibri" panose="020F0502020204030204" pitchFamily="34" charset="0"/>
                <a:cs typeface="Times New Roman" panose="02020603050405020304" pitchFamily="18" charset="0"/>
              </a:rPr>
            </a:br>
            <a:r>
              <a:rPr lang="en-IN" dirty="0">
                <a:effectLst/>
                <a:latin typeface="Calibri" panose="020F0502020204030204" pitchFamily="34" charset="0"/>
                <a:ea typeface="Calibri" panose="020F0502020204030204" pitchFamily="34" charset="0"/>
                <a:cs typeface="Times New Roman" panose="02020603050405020304" pitchFamily="18" charset="0"/>
              </a:rPr>
              <a:t>   Key vault :</a:t>
            </a:r>
            <a:br>
              <a:rPr lang="en-IN"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82AABE6-1730-98A7-5D4D-C8745FB487C7}"/>
              </a:ext>
            </a:extLst>
          </p:cNvPr>
          <p:cNvSpPr>
            <a:spLocks noGrp="1"/>
          </p:cNvSpPr>
          <p:nvPr>
            <p:ph idx="1"/>
          </p:nvPr>
        </p:nvSpPr>
        <p:spPr/>
        <p:txBody>
          <a:bodyPr/>
          <a:lstStyle/>
          <a:p>
            <a:pPr marL="342900" lvl="0" indent="-342900">
              <a:lnSpc>
                <a:spcPct val="107000"/>
              </a:lnSpc>
              <a:buSzPts val="1400"/>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With the help of key vault we can able to secure the sensible information.</a:t>
            </a:r>
          </a:p>
          <a:p>
            <a:pPr marL="342900" lvl="0" indent="-342900">
              <a:lnSpc>
                <a:spcPct val="107000"/>
              </a:lnSpc>
              <a:buSzPts val="1400"/>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Azure key vault is a cloud service that provides a secure store for secrets.</a:t>
            </a:r>
          </a:p>
          <a:p>
            <a:pPr marL="342900" lvl="0" indent="-342900">
              <a:lnSpc>
                <a:spcPct val="107000"/>
              </a:lnSpc>
              <a:buSzPts val="1400"/>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We can securely store </a:t>
            </a:r>
            <a:r>
              <a:rPr lang="en-IN" dirty="0" err="1">
                <a:effectLst/>
                <a:latin typeface="Calibri" panose="020F0502020204030204" pitchFamily="34" charset="0"/>
                <a:ea typeface="Calibri" panose="020F0502020204030204" pitchFamily="34" charset="0"/>
                <a:cs typeface="Times New Roman" panose="02020603050405020304" pitchFamily="18" charset="0"/>
              </a:rPr>
              <a:t>keys,passwords,certificates,and</a:t>
            </a:r>
            <a:r>
              <a:rPr lang="en-IN" dirty="0">
                <a:effectLst/>
                <a:latin typeface="Calibri" panose="020F0502020204030204" pitchFamily="34" charset="0"/>
                <a:ea typeface="Calibri" panose="020F0502020204030204" pitchFamily="34" charset="0"/>
                <a:cs typeface="Times New Roman" panose="02020603050405020304" pitchFamily="18" charset="0"/>
              </a:rPr>
              <a:t> other secrets.</a:t>
            </a:r>
          </a:p>
          <a:p>
            <a:pPr marL="342900" lvl="0" indent="-342900">
              <a:lnSpc>
                <a:spcPct val="107000"/>
              </a:lnSpc>
              <a:spcAft>
                <a:spcPts val="800"/>
              </a:spcAft>
              <a:buSzPts val="1400"/>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We can create and manage key vault through azure portal.</a:t>
            </a:r>
          </a:p>
          <a:p>
            <a:endParaRPr lang="en-IN" dirty="0"/>
          </a:p>
        </p:txBody>
      </p:sp>
    </p:spTree>
    <p:extLst>
      <p:ext uri="{BB962C8B-B14F-4D97-AF65-F5344CB8AC3E}">
        <p14:creationId xmlns:p14="http://schemas.microsoft.com/office/powerpoint/2010/main" val="1162274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Word&#10;&#10;Description automatically generated">
            <a:extLst>
              <a:ext uri="{FF2B5EF4-FFF2-40B4-BE49-F238E27FC236}">
                <a16:creationId xmlns:a16="http://schemas.microsoft.com/office/drawing/2014/main" id="{86ABA7A2-AAC5-1F09-68D5-6370E5E012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578313"/>
            <a:ext cx="7176938" cy="4035728"/>
          </a:xfrm>
          <a:prstGeom prst="rect">
            <a:avLst/>
          </a:prstGeom>
        </p:spPr>
      </p:pic>
    </p:spTree>
    <p:extLst>
      <p:ext uri="{BB962C8B-B14F-4D97-AF65-F5344CB8AC3E}">
        <p14:creationId xmlns:p14="http://schemas.microsoft.com/office/powerpoint/2010/main" val="13777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CEE607C8-3533-4BFE-D166-7532EF838F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690688"/>
            <a:ext cx="6977096" cy="3923353"/>
          </a:xfrm>
          <a:prstGeom prst="rect">
            <a:avLst/>
          </a:prstGeom>
        </p:spPr>
      </p:pic>
    </p:spTree>
    <p:extLst>
      <p:ext uri="{BB962C8B-B14F-4D97-AF65-F5344CB8AC3E}">
        <p14:creationId xmlns:p14="http://schemas.microsoft.com/office/powerpoint/2010/main" val="832335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9495-A1D7-E179-B076-5AC37F5BD444}"/>
              </a:ext>
            </a:extLst>
          </p:cNvPr>
          <p:cNvSpPr>
            <a:spLocks noGrp="1"/>
          </p:cNvSpPr>
          <p:nvPr>
            <p:ph type="title"/>
          </p:nvPr>
        </p:nvSpPr>
        <p:spPr/>
        <p:txBody>
          <a:bodyPr>
            <a:normAutofit/>
          </a:bodyPr>
          <a:lstStyle/>
          <a:p>
            <a:pPr marL="342900" lvl="0" indent="-342900">
              <a:lnSpc>
                <a:spcPct val="107000"/>
              </a:lnSpc>
              <a:buFont typeface="Wingdings" panose="05000000000000000000" pitchFamily="2" charset="2"/>
              <a:buChar char="Ø"/>
            </a:pPr>
            <a:r>
              <a:rPr lang="en-IN" sz="2000" dirty="0">
                <a:effectLst/>
                <a:latin typeface="Calibri" panose="020F0502020204030204" pitchFamily="34" charset="0"/>
                <a:ea typeface="Calibri" panose="020F0502020204030204" pitchFamily="34" charset="0"/>
                <a:cs typeface="Times New Roman" panose="02020603050405020304" pitchFamily="18" charset="0"/>
              </a:rPr>
              <a:t>       If we want to create the secret or place the sensitive information we can place in secret.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Calibri" panose="020F0502020204030204" pitchFamily="34" charset="0"/>
                <a:ea typeface="Calibri" panose="020F0502020204030204" pitchFamily="34" charset="0"/>
                <a:cs typeface="Times New Roman" panose="02020603050405020304" pitchFamily="18" charset="0"/>
              </a:rPr>
              <a:t>       We should not provide any activation date or expire date for secret.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4" name="Content Placeholder 3" descr="Graphical user interface, application, Word&#10;&#10;Description automatically generated">
            <a:extLst>
              <a:ext uri="{FF2B5EF4-FFF2-40B4-BE49-F238E27FC236}">
                <a16:creationId xmlns:a16="http://schemas.microsoft.com/office/drawing/2014/main" id="{A4F9967F-FBBE-670F-E7B6-BBAA905EF8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690688"/>
            <a:ext cx="6977096" cy="3923353"/>
          </a:xfrm>
          <a:prstGeom prst="rect">
            <a:avLst/>
          </a:prstGeom>
        </p:spPr>
      </p:pic>
    </p:spTree>
    <p:extLst>
      <p:ext uri="{BB962C8B-B14F-4D97-AF65-F5344CB8AC3E}">
        <p14:creationId xmlns:p14="http://schemas.microsoft.com/office/powerpoint/2010/main" val="2394133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Word, email&#10;&#10;Description automatically generated">
            <a:extLst>
              <a:ext uri="{FF2B5EF4-FFF2-40B4-BE49-F238E27FC236}">
                <a16:creationId xmlns:a16="http://schemas.microsoft.com/office/drawing/2014/main" id="{BAA7DD09-A423-3110-AB6B-E8453F1EC5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690688"/>
            <a:ext cx="6977096" cy="3923353"/>
          </a:xfrm>
          <a:prstGeom prst="rect">
            <a:avLst/>
          </a:prstGeom>
        </p:spPr>
      </p:pic>
    </p:spTree>
    <p:extLst>
      <p:ext uri="{BB962C8B-B14F-4D97-AF65-F5344CB8AC3E}">
        <p14:creationId xmlns:p14="http://schemas.microsoft.com/office/powerpoint/2010/main" val="3572861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40AED172-71E5-62CC-200C-0852C60463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690688"/>
            <a:ext cx="6977096" cy="3923353"/>
          </a:xfrm>
          <a:prstGeom prst="rect">
            <a:avLst/>
          </a:prstGeom>
        </p:spPr>
      </p:pic>
    </p:spTree>
    <p:extLst>
      <p:ext uri="{BB962C8B-B14F-4D97-AF65-F5344CB8AC3E}">
        <p14:creationId xmlns:p14="http://schemas.microsoft.com/office/powerpoint/2010/main" val="3858483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A1D1-C786-60AB-8E7D-A810D0AC5E2E}"/>
              </a:ext>
            </a:extLst>
          </p:cNvPr>
          <p:cNvSpPr>
            <a:spLocks noGrp="1"/>
          </p:cNvSpPr>
          <p:nvPr>
            <p:ph type="title"/>
          </p:nvPr>
        </p:nvSpPr>
        <p:spPr/>
        <p:txBody>
          <a:bodyPr>
            <a:normAutofit/>
          </a:bodyPr>
          <a:lstStyle/>
          <a:p>
            <a:pPr marL="342900" lvl="0" indent="-34290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But we have to provide the activation date and expire date for certificates.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We are giving the access to others so we are providing the access policy.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4" name="Content Placeholder 3">
            <a:extLst>
              <a:ext uri="{FF2B5EF4-FFF2-40B4-BE49-F238E27FC236}">
                <a16:creationId xmlns:a16="http://schemas.microsoft.com/office/drawing/2014/main" id="{141D0023-B971-379C-1A0A-2E98ABA4BC8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1" y="1690688"/>
            <a:ext cx="6977096" cy="3923353"/>
          </a:xfrm>
          <a:prstGeom prst="rect">
            <a:avLst/>
          </a:prstGeom>
        </p:spPr>
      </p:pic>
    </p:spTree>
    <p:extLst>
      <p:ext uri="{BB962C8B-B14F-4D97-AF65-F5344CB8AC3E}">
        <p14:creationId xmlns:p14="http://schemas.microsoft.com/office/powerpoint/2010/main" val="1232862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770F-1F4A-D0D6-0377-15CF92EDB12D}"/>
              </a:ext>
            </a:extLst>
          </p:cNvPr>
          <p:cNvSpPr>
            <a:spLocks noGrp="1"/>
          </p:cNvSpPr>
          <p:nvPr>
            <p:ph type="title"/>
          </p:nvPr>
        </p:nvSpPr>
        <p:spPr/>
        <p:txBody>
          <a:bodyPr>
            <a:normAutofit/>
          </a:bodyPr>
          <a:lstStyle/>
          <a:p>
            <a:pPr marL="342900" lvl="0" indent="-34290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We ae giving the access to the one application like,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Azure DNS and Azure edge zone storage.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4" name="Content Placeholder 3">
            <a:extLst>
              <a:ext uri="{FF2B5EF4-FFF2-40B4-BE49-F238E27FC236}">
                <a16:creationId xmlns:a16="http://schemas.microsoft.com/office/drawing/2014/main" id="{9AF1D9D5-57BC-4B6A-E361-B16B0935AA4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970" y="1690688"/>
            <a:ext cx="6977095" cy="3923353"/>
          </a:xfrm>
          <a:prstGeom prst="rect">
            <a:avLst/>
          </a:prstGeom>
        </p:spPr>
      </p:pic>
    </p:spTree>
    <p:extLst>
      <p:ext uri="{BB962C8B-B14F-4D97-AF65-F5344CB8AC3E}">
        <p14:creationId xmlns:p14="http://schemas.microsoft.com/office/powerpoint/2010/main" val="751637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7AB0-64E7-36B5-4B25-80AD0DDC8301}"/>
              </a:ext>
            </a:extLst>
          </p:cNvPr>
          <p:cNvSpPr>
            <a:spLocks noGrp="1"/>
          </p:cNvSpPr>
          <p:nvPr>
            <p:ph type="title"/>
          </p:nvPr>
        </p:nvSpPr>
        <p:spPr/>
        <p:txBody>
          <a:bodyPr>
            <a:normAutofit/>
          </a:bodyPr>
          <a:lstStyle/>
          <a:p>
            <a:r>
              <a:rPr lang="en-IN" sz="4000" dirty="0">
                <a:effectLst/>
                <a:latin typeface="Calibri" panose="020F0502020204030204" pitchFamily="34" charset="0"/>
                <a:ea typeface="Calibri" panose="020F0502020204030204" pitchFamily="34" charset="0"/>
                <a:cs typeface="Times New Roman" panose="02020603050405020304" pitchFamily="18" charset="0"/>
              </a:rPr>
              <a:t>APIM Services:</a:t>
            </a:r>
            <a:endParaRPr lang="en-IN" sz="4000" dirty="0"/>
          </a:p>
        </p:txBody>
      </p:sp>
      <p:sp>
        <p:nvSpPr>
          <p:cNvPr id="3" name="Content Placeholder 2">
            <a:extLst>
              <a:ext uri="{FF2B5EF4-FFF2-40B4-BE49-F238E27FC236}">
                <a16:creationId xmlns:a16="http://schemas.microsoft.com/office/drawing/2014/main" id="{3C6FC623-E025-E0A9-5C17-8EE5C5DBDA94}"/>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sz="3200" dirty="0">
                <a:effectLst/>
                <a:latin typeface="Calibri" panose="020F0502020204030204" pitchFamily="34" charset="0"/>
                <a:ea typeface="Calibri" panose="020F0502020204030204" pitchFamily="34" charset="0"/>
                <a:cs typeface="Times New Roman" panose="02020603050405020304" pitchFamily="18" charset="0"/>
              </a:rPr>
              <a:t>APIM stands for application programming interface management.</a:t>
            </a:r>
          </a:p>
          <a:p>
            <a:pPr marL="342900" lvl="0" indent="-342900">
              <a:lnSpc>
                <a:spcPct val="107000"/>
              </a:lnSpc>
              <a:buFont typeface="Wingdings" panose="05000000000000000000" pitchFamily="2" charset="2"/>
              <a:buChar char=""/>
            </a:pPr>
            <a:r>
              <a:rPr lang="en-IN" sz="3200" dirty="0">
                <a:effectLst/>
                <a:latin typeface="Calibri" panose="020F0502020204030204" pitchFamily="34" charset="0"/>
                <a:ea typeface="Calibri" panose="020F0502020204030204" pitchFamily="34" charset="0"/>
                <a:cs typeface="Times New Roman" panose="02020603050405020304" pitchFamily="18" charset="0"/>
              </a:rPr>
              <a:t>We should allow the users to communicate with system and also to take the response back so for that we are maintaining API management services.</a:t>
            </a:r>
          </a:p>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78090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454D5008-5A3B-8510-73CC-F54DAFF444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3064" y="1127760"/>
            <a:ext cx="10605872" cy="4801241"/>
          </a:xfrm>
          <a:prstGeom prst="rect">
            <a:avLst/>
          </a:prstGeom>
        </p:spPr>
      </p:pic>
    </p:spTree>
    <p:extLst>
      <p:ext uri="{BB962C8B-B14F-4D97-AF65-F5344CB8AC3E}">
        <p14:creationId xmlns:p14="http://schemas.microsoft.com/office/powerpoint/2010/main" val="167693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15EA-E3DD-3312-9EF0-227201130178}"/>
              </a:ext>
            </a:extLst>
          </p:cNvPr>
          <p:cNvSpPr>
            <a:spLocks noGrp="1"/>
          </p:cNvSpPr>
          <p:nvPr>
            <p:ph type="title"/>
          </p:nvPr>
        </p:nvSpPr>
        <p:spPr/>
        <p:txBody>
          <a:bodyPr/>
          <a:lstStyle/>
          <a:p>
            <a:r>
              <a:rPr lang="en-IN" dirty="0"/>
              <a:t>Virtual network:</a:t>
            </a:r>
          </a:p>
        </p:txBody>
      </p:sp>
      <p:sp>
        <p:nvSpPr>
          <p:cNvPr id="3" name="Content Placeholder 2">
            <a:extLst>
              <a:ext uri="{FF2B5EF4-FFF2-40B4-BE49-F238E27FC236}">
                <a16:creationId xmlns:a16="http://schemas.microsoft.com/office/drawing/2014/main" id="{299389F7-5693-B3AF-FB6E-7B4A4DEFD0AD}"/>
              </a:ext>
            </a:extLst>
          </p:cNvPr>
          <p:cNvSpPr>
            <a:spLocks noGrp="1"/>
          </p:cNvSpPr>
          <p:nvPr>
            <p:ph idx="1"/>
          </p:nvPr>
        </p:nvSpPr>
        <p:spPr/>
        <p:txBody>
          <a:bodyPr>
            <a:normAutofit/>
          </a:bodyPr>
          <a:lstStyle/>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 What ever the resources are running or created that should be in our control</a:t>
            </a:r>
          </a:p>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             So we are creating virtual network.</a:t>
            </a:r>
          </a:p>
          <a:p>
            <a:r>
              <a:rPr lang="en-IN" sz="2400" dirty="0">
                <a:effectLst/>
                <a:latin typeface="Calibri" panose="020F0502020204030204" pitchFamily="34" charset="0"/>
                <a:ea typeface="Calibri" panose="020F0502020204030204" pitchFamily="34" charset="0"/>
                <a:cs typeface="Times New Roman" panose="02020603050405020304" pitchFamily="18" charset="0"/>
              </a:rPr>
              <a:t>             Short form of virtual network is </a:t>
            </a:r>
            <a:r>
              <a:rPr lang="en-IN" sz="2400" dirty="0" err="1">
                <a:latin typeface="Calibri" panose="020F0502020204030204" pitchFamily="34" charset="0"/>
                <a:ea typeface="Calibri" panose="020F0502020204030204" pitchFamily="34" charset="0"/>
                <a:cs typeface="Times New Roman" panose="02020603050405020304" pitchFamily="18" charset="0"/>
              </a:rPr>
              <a:t>V</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net</a:t>
            </a:r>
            <a:r>
              <a:rPr lang="en-IN"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p>
        </p:txBody>
      </p:sp>
    </p:spTree>
    <p:extLst>
      <p:ext uri="{BB962C8B-B14F-4D97-AF65-F5344CB8AC3E}">
        <p14:creationId xmlns:p14="http://schemas.microsoft.com/office/powerpoint/2010/main" val="1153173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6475EC-1842-CC5C-BF38-2F5678F9FE27}"/>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sz="320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Azure API management is made up of an API gateway, a management plan and a developer portal</a:t>
            </a:r>
            <a:r>
              <a:rPr lang="en-IN" sz="3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320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While installing the APIM we are creating the subnet</a:t>
            </a:r>
            <a:r>
              <a:rPr lang="en-IN" sz="3200" dirty="0">
                <a:effectLst/>
                <a:latin typeface="Calibri" panose="020F0502020204030204" pitchFamily="34" charset="0"/>
                <a:ea typeface="Calibri" panose="020F0502020204030204" pitchFamily="34" charset="0"/>
                <a:cs typeface="Calibri" panose="020F0502020204030204" pitchFamily="34" charset="0"/>
              </a:rPr>
              <a:t>.</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3200" dirty="0">
                <a:solidFill>
                  <a:srgbClr val="171717"/>
                </a:solidFill>
                <a:effectLst/>
                <a:latin typeface="Calibri" panose="020F0502020204030204" pitchFamily="34" charset="0"/>
                <a:ea typeface="Calibri" panose="020F0502020204030204" pitchFamily="34" charset="0"/>
                <a:cs typeface="Calibri" panose="020F0502020204030204" pitchFamily="34" charset="0"/>
              </a:rPr>
              <a:t>We have to allocate the network security group while installing the APIM.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70295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65EC021B-C080-09E3-58A8-4CB07EFDA2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0805" y="986158"/>
            <a:ext cx="8688456" cy="4885683"/>
          </a:xfrm>
          <a:prstGeom prst="rect">
            <a:avLst/>
          </a:prstGeom>
        </p:spPr>
      </p:pic>
    </p:spTree>
    <p:extLst>
      <p:ext uri="{BB962C8B-B14F-4D97-AF65-F5344CB8AC3E}">
        <p14:creationId xmlns:p14="http://schemas.microsoft.com/office/powerpoint/2010/main" val="1721187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 Word&#10;&#10;Description automatically generated">
            <a:extLst>
              <a:ext uri="{FF2B5EF4-FFF2-40B4-BE49-F238E27FC236}">
                <a16:creationId xmlns:a16="http://schemas.microsoft.com/office/drawing/2014/main" id="{75EE493F-21B0-56D3-46CF-742D7F183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75750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8ADE-7D70-E244-44FB-D1B9F0B3C4C8}"/>
              </a:ext>
            </a:extLst>
          </p:cNvPr>
          <p:cNvSpPr>
            <a:spLocks noGrp="1"/>
          </p:cNvSpPr>
          <p:nvPr>
            <p:ph idx="1"/>
          </p:nvPr>
        </p:nvSpPr>
        <p:spPr/>
        <p:txBody>
          <a:bodyPr/>
          <a:lstStyle/>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Now we are creating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ip</a:t>
            </a:r>
            <a:r>
              <a:rPr lang="en-IN" sz="2000" dirty="0">
                <a:effectLst/>
                <a:latin typeface="Calibri" panose="020F0502020204030204" pitchFamily="34" charset="0"/>
                <a:ea typeface="Calibri" panose="020F0502020204030204" pitchFamily="34" charset="0"/>
                <a:cs typeface="Times New Roman" panose="02020603050405020304" pitchFamily="18" charset="0"/>
              </a:rPr>
              <a:t> address and after that we have to create subnet so,</a:t>
            </a:r>
          </a:p>
          <a:p>
            <a:pPr marL="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If we want to launch the virtual network we have to create default subnet.</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Subnet decides the range of the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ip</a:t>
            </a:r>
            <a:r>
              <a:rPr lang="en-IN" sz="2000" dirty="0">
                <a:effectLst/>
                <a:latin typeface="Calibri" panose="020F0502020204030204" pitchFamily="34" charset="0"/>
                <a:ea typeface="Calibri" panose="020F0502020204030204" pitchFamily="34" charset="0"/>
                <a:cs typeface="Times New Roman" panose="02020603050405020304" pitchFamily="18" charset="0"/>
              </a:rPr>
              <a:t> address in a virtual network. </a:t>
            </a:r>
          </a:p>
          <a:p>
            <a:pPr marL="69850" indent="0">
              <a:lnSpc>
                <a:spcPct val="107000"/>
              </a:lnSpc>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  Creation of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vnet</a:t>
            </a:r>
            <a:r>
              <a:rPr lang="en-IN" sz="2000" dirty="0">
                <a:effectLst/>
                <a:latin typeface="Calibri" panose="020F0502020204030204" pitchFamily="34" charset="0"/>
                <a:ea typeface="Calibri" panose="020F0502020204030204" pitchFamily="34" charset="0"/>
                <a:cs typeface="Times New Roman" panose="02020603050405020304" pitchFamily="18" charset="0"/>
              </a:rPr>
              <a:t> is the one time activity so we have to take maximum</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number of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ip</a:t>
            </a:r>
            <a:r>
              <a:rPr lang="en-IN" sz="2000" dirty="0">
                <a:effectLst/>
                <a:latin typeface="Calibri" panose="020F0502020204030204" pitchFamily="34" charset="0"/>
                <a:ea typeface="Calibri" panose="020F0502020204030204" pitchFamily="34" charset="0"/>
                <a:cs typeface="Times New Roman" panose="02020603050405020304" pitchFamily="18" charset="0"/>
              </a:rPr>
              <a:t> address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i.e</a:t>
            </a:r>
            <a:r>
              <a:rPr lang="en-IN" sz="2000" dirty="0">
                <a:effectLst/>
                <a:latin typeface="Calibri" panose="020F0502020204030204" pitchFamily="34" charset="0"/>
                <a:ea typeface="Calibri" panose="020F0502020204030204" pitchFamily="34" charset="0"/>
                <a:cs typeface="Times New Roman" panose="02020603050405020304" pitchFamily="18" charset="0"/>
              </a:rPr>
              <a:t> /16  so we get 65536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ip</a:t>
            </a:r>
            <a:r>
              <a:rPr lang="en-IN" sz="2000" dirty="0">
                <a:effectLst/>
                <a:latin typeface="Calibri" panose="020F0502020204030204" pitchFamily="34" charset="0"/>
                <a:ea typeface="Calibri" panose="020F0502020204030204" pitchFamily="34" charset="0"/>
                <a:cs typeface="Times New Roman" panose="02020603050405020304" pitchFamily="18" charset="0"/>
              </a:rPr>
              <a:t> addresses.</a:t>
            </a:r>
            <a:endParaRPr lang="en-IN" sz="2000" dirty="0"/>
          </a:p>
        </p:txBody>
      </p:sp>
    </p:spTree>
    <p:extLst>
      <p:ext uri="{BB962C8B-B14F-4D97-AF65-F5344CB8AC3E}">
        <p14:creationId xmlns:p14="http://schemas.microsoft.com/office/powerpoint/2010/main" val="400197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061AF52B-CD44-727D-1C9B-498C038BA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46512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13029</TotalTime>
  <Words>988</Words>
  <Application>Microsoft Office PowerPoint</Application>
  <PresentationFormat>Widescreen</PresentationFormat>
  <Paragraphs>75</Paragraphs>
  <Slides>61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61</vt:i4>
      </vt:variant>
    </vt:vector>
  </HeadingPairs>
  <TitlesOfParts>
    <vt:vector size="68" baseType="lpstr">
      <vt:lpstr>Arial</vt:lpstr>
      <vt:lpstr>Calibri</vt:lpstr>
      <vt:lpstr>Calibri Light</vt:lpstr>
      <vt:lpstr>Segoe UI</vt:lpstr>
      <vt:lpstr>Wingdings</vt:lpstr>
      <vt:lpstr>Office Theme</vt:lpstr>
      <vt:lpstr>Office Theme</vt:lpstr>
      <vt:lpstr>Microsoft Azure:</vt:lpstr>
      <vt:lpstr>Resource group:</vt:lpstr>
      <vt:lpstr>PowerPoint Presentation</vt:lpstr>
      <vt:lpstr>PowerPoint Presentation</vt:lpstr>
      <vt:lpstr>PowerPoint Presentation</vt:lpstr>
      <vt:lpstr>Virtual network:</vt:lpstr>
      <vt:lpstr>PowerPoint Presentation</vt:lpstr>
      <vt:lpstr>PowerPoint Presentation</vt:lpstr>
      <vt:lpstr>PowerPoint Presentation</vt:lpstr>
      <vt:lpstr>PowerPoint Presentation</vt:lpstr>
      <vt:lpstr>PowerPoint Presentation</vt:lpstr>
      <vt:lpstr>Virtual machine:</vt:lpstr>
      <vt:lpstr>PowerPoint Presentation</vt:lpstr>
      <vt:lpstr>PowerPoint Presentation</vt:lpstr>
      <vt:lpstr>PowerPoint Presentation</vt:lpstr>
      <vt:lpstr>PowerPoint Presentation</vt:lpstr>
      <vt:lpstr>PowerPoint Presentation</vt:lpstr>
      <vt:lpstr>PowerPoint Presentation</vt:lpstr>
      <vt:lpstr>Now we are connecting the Bastion to vm because it directlty access rights to the vm and also bastion is the more secure and effective mode to vm. For bastion also we are creating the subnet.   </vt:lpstr>
      <vt:lpstr>PowerPoint Presentation</vt:lpstr>
      <vt:lpstr>PowerPoint Presentation</vt:lpstr>
      <vt:lpstr>PowerPoint Presentation</vt:lpstr>
      <vt:lpstr>Network security group:</vt:lpstr>
      <vt:lpstr>PowerPoint Presentation</vt:lpstr>
      <vt:lpstr>PowerPoint Presentation</vt:lpstr>
      <vt:lpstr>PowerPoint Presentation</vt:lpstr>
      <vt:lpstr>PowerPoint Presentation</vt:lpstr>
      <vt:lpstr>We are adding the inbond security rule,</vt:lpstr>
      <vt:lpstr>PowerPoint Presentation</vt:lpstr>
      <vt:lpstr>PowerPoint Presentation</vt:lpstr>
      <vt:lpstr>Azure container registry:</vt:lpstr>
      <vt:lpstr>PowerPoint Presentation</vt:lpstr>
      <vt:lpstr>PowerPoint Presentation</vt:lpstr>
      <vt:lpstr>In access keys we are getting ACR user name and password and we are configuring in the pipe line  .</vt:lpstr>
      <vt:lpstr>Azure Kubernetes services:</vt:lpstr>
      <vt:lpstr>PowerPoint Presentation</vt:lpstr>
      <vt:lpstr>PowerPoint Presentation</vt:lpstr>
      <vt:lpstr>PowerPoint Presentation</vt:lpstr>
      <vt:lpstr>PowerPoint Presentation</vt:lpstr>
      <vt:lpstr>PowerPoint Presentation</vt:lpstr>
      <vt:lpstr>ACR(azure container registry):</vt:lpstr>
      <vt:lpstr>From google we can install the Azure CLI,</vt:lpstr>
      <vt:lpstr>After installing the azure cli we have to verify,</vt:lpstr>
      <vt:lpstr>We are creating the azure container registry,</vt:lpstr>
      <vt:lpstr>PowerPoint Presentation</vt:lpstr>
      <vt:lpstr>PowerPoint Presentation</vt:lpstr>
      <vt:lpstr>PowerPoint Presentation</vt:lpstr>
      <vt:lpstr>PowerPoint Presentation</vt:lpstr>
      <vt:lpstr>We have to enable the admin user then we will get te user name and password then we have to           provide it to developer team we should not rearrange the password because we may fase the problem in pipeline.</vt:lpstr>
      <vt:lpstr>      Key vault : </vt:lpstr>
      <vt:lpstr>PowerPoint Presentation</vt:lpstr>
      <vt:lpstr>PowerPoint Presentation</vt:lpstr>
      <vt:lpstr>       If we want to create the secret or place the sensitive information we can place in secret.        We should not provide any activation date or expire date for secret. </vt:lpstr>
      <vt:lpstr>PowerPoint Presentation</vt:lpstr>
      <vt:lpstr>PowerPoint Presentation</vt:lpstr>
      <vt:lpstr>But we have to provide the activation date and expire date for certificates. We are giving the access to others so we are providing the access policy. </vt:lpstr>
      <vt:lpstr>We ae giving the access to the one application like, Azure DNS and Azure edge zone storage.   </vt:lpstr>
      <vt:lpstr>APIM Services: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Surya Teja</dc:creator>
  <cp:lastModifiedBy>Surya Teja</cp:lastModifiedBy>
  <cp:revision>9</cp:revision>
  <dcterms:created xsi:type="dcterms:W3CDTF">2022-11-01T12:36:05Z</dcterms:created>
  <dcterms:modified xsi:type="dcterms:W3CDTF">2022-12-12T14:53:40Z</dcterms:modified>
</cp:coreProperties>
</file>